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392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DAE00A-E12F-439D-8B2F-E03449FD3296}" type="datetimeFigureOut">
              <a:rPr lang="de-DE"/>
              <a:pPr>
                <a:defRPr/>
              </a:pPr>
              <a:t>30.11.2015</a:t>
            </a:fld>
            <a:endParaRPr lang="de-DE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A99A74-BAEF-4275-BC89-1E3483C0139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06730-2EB1-4B20-BDA1-4C557A17ACF3}" type="datetimeFigureOut">
              <a:rPr lang="de-DE"/>
              <a:pPr>
                <a:defRPr/>
              </a:pPr>
              <a:t>30.11.2015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45070-E3AE-47C0-85F2-C1EB6BE520C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09286C-81B4-4CCA-8964-D8F07D641238}" type="datetimeFigureOut">
              <a:rPr lang="de-DE"/>
              <a:pPr>
                <a:defRPr/>
              </a:pPr>
              <a:t>30.11.2015</a:t>
            </a:fld>
            <a:endParaRPr lang="de-DE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3D751E-CCFC-42A0-B278-6E08A7D9524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C49F8E-9132-4B05-B289-E2E135933826}" type="datetimeFigureOut">
              <a:rPr lang="de-DE"/>
              <a:pPr>
                <a:defRPr/>
              </a:pPr>
              <a:t>30.11.2015</a:t>
            </a:fld>
            <a:endParaRPr lang="de-D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F456E3-BB12-42BA-B16C-2136A91823B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BE08BB-4CA2-4EB6-9A52-016BFCB397E9}" type="datetimeFigureOut">
              <a:rPr lang="de-DE"/>
              <a:pPr>
                <a:defRPr/>
              </a:pPr>
              <a:t>30.11.2015</a:t>
            </a:fld>
            <a:endParaRPr lang="de-DE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C9C1C7-CE92-4A92-871F-367F80934A9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27C7AA-BF30-4997-B972-D0CBF9802997}" type="datetimeFigureOut">
              <a:rPr lang="de-DE"/>
              <a:pPr>
                <a:defRPr/>
              </a:pPr>
              <a:t>30.11.2015</a:t>
            </a:fld>
            <a:endParaRPr lang="de-D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2E801-C360-4C06-ADD5-4106DB8D1A2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D50FF1-FD5B-4C7A-8623-EAD645DF9FF9}" type="datetimeFigureOut">
              <a:rPr lang="de-DE"/>
              <a:pPr>
                <a:defRPr/>
              </a:pPr>
              <a:t>30.11.2015</a:t>
            </a:fld>
            <a:endParaRPr lang="de-DE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02681C-E82A-4067-8F1B-71987A59857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5C5141-04D2-461A-9960-0681C8377285}" type="datetimeFigureOut">
              <a:rPr lang="de-DE"/>
              <a:pPr>
                <a:defRPr/>
              </a:pPr>
              <a:t>30.11.2015</a:t>
            </a:fld>
            <a:endParaRPr lang="de-D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A8458A-6914-430E-AF36-31546DD3088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 smtClean="0"/>
              <a:t>Bild durch Klicken auf Symbol hinzufügen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3DE06-C993-41A2-A610-DA407852BEF1}" type="datetimeFigureOut">
              <a:rPr lang="de-DE"/>
              <a:pPr>
                <a:defRPr/>
              </a:pPr>
              <a:t>30.11.2015</a:t>
            </a:fld>
            <a:endParaRPr lang="de-DE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8C449-1C0A-4E2A-AEE3-8BB88C7F432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8DE86-9060-4797-91A3-58FA15C51C13}" type="datetimeFigureOut">
              <a:rPr lang="de-DE"/>
              <a:pPr>
                <a:defRPr/>
              </a:pPr>
              <a:t>30.11.2015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11133E-C027-4F18-BB66-12371457803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6427C-BA46-4EA0-81CD-5DC9ED29D8DE}" type="datetimeFigureOut">
              <a:rPr lang="de-DE"/>
              <a:pPr>
                <a:defRPr/>
              </a:pPr>
              <a:t>30.11.2015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1F9A5E-7C4E-4540-B225-0D5594A35CF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7FEEB59-70F9-4D29-BA05-921280CB0B00}" type="datetimeFigureOut">
              <a:rPr lang="de-DE"/>
              <a:pPr>
                <a:defRPr/>
              </a:pPr>
              <a:t>30.11.2015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4A9311C-4E2C-4C1C-8970-275741D09CB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69" r:id="rId5"/>
    <p:sldLayoutId id="2147483668" r:id="rId6"/>
    <p:sldLayoutId id="2147483667" r:id="rId7"/>
    <p:sldLayoutId id="2147483666" r:id="rId8"/>
    <p:sldLayoutId id="2147483674" r:id="rId9"/>
    <p:sldLayoutId id="2147483665" r:id="rId10"/>
    <p:sldLayoutId id="2147483664" r:id="rId11"/>
  </p:sldLayoutIdLst>
  <p:timing>
    <p:tnLst>
      <p:par>
        <p:cTn id="1" dur="indefinite" restart="never" nodeType="tmRoot"/>
      </p:par>
    </p:tnLst>
  </p:timing>
  <p:txStyles>
    <p:titleStyle>
      <a:lvl1pPr marL="319088" indent="-319088" algn="r" rtl="0" fontAlgn="base">
        <a:spcBef>
          <a:spcPct val="0"/>
        </a:spcBef>
        <a:spcAft>
          <a:spcPct val="0"/>
        </a:spcAft>
        <a:buClr>
          <a:srgbClr val="78697B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fontAlgn="base">
        <a:spcBef>
          <a:spcPct val="0"/>
        </a:spcBef>
        <a:spcAft>
          <a:spcPct val="0"/>
        </a:spcAft>
        <a:buClr>
          <a:srgbClr val="78697B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Arial" charset="0"/>
        </a:defRPr>
      </a:lvl2pPr>
      <a:lvl3pPr marL="319088" indent="-319088" algn="r" rtl="0" fontAlgn="base">
        <a:spcBef>
          <a:spcPct val="0"/>
        </a:spcBef>
        <a:spcAft>
          <a:spcPct val="0"/>
        </a:spcAft>
        <a:buClr>
          <a:srgbClr val="78697B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Arial" charset="0"/>
        </a:defRPr>
      </a:lvl3pPr>
      <a:lvl4pPr marL="319088" indent="-319088" algn="r" rtl="0" fontAlgn="base">
        <a:spcBef>
          <a:spcPct val="0"/>
        </a:spcBef>
        <a:spcAft>
          <a:spcPct val="0"/>
        </a:spcAft>
        <a:buClr>
          <a:srgbClr val="78697B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Arial" charset="0"/>
        </a:defRPr>
      </a:lvl4pPr>
      <a:lvl5pPr marL="319088" indent="-319088" algn="r" rtl="0" fontAlgn="base">
        <a:spcBef>
          <a:spcPct val="0"/>
        </a:spcBef>
        <a:spcAft>
          <a:spcPct val="0"/>
        </a:spcAft>
        <a:buClr>
          <a:srgbClr val="78697B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Arial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fontAlgn="base">
        <a:spcBef>
          <a:spcPct val="20000"/>
        </a:spcBef>
        <a:spcAft>
          <a:spcPts val="300"/>
        </a:spcAft>
        <a:buClr>
          <a:srgbClr val="78697B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fontAlgn="base">
        <a:spcBef>
          <a:spcPct val="20000"/>
        </a:spcBef>
        <a:spcAft>
          <a:spcPts val="300"/>
        </a:spcAft>
        <a:buClr>
          <a:srgbClr val="78697B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fontAlgn="base">
        <a:spcBef>
          <a:spcPct val="20000"/>
        </a:spcBef>
        <a:spcAft>
          <a:spcPts val="300"/>
        </a:spcAft>
        <a:buClr>
          <a:srgbClr val="78697B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fontAlgn="base">
        <a:spcBef>
          <a:spcPct val="20000"/>
        </a:spcBef>
        <a:spcAft>
          <a:spcPts val="300"/>
        </a:spcAft>
        <a:buClr>
          <a:srgbClr val="78697B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fontAlgn="base">
        <a:spcBef>
          <a:spcPct val="20000"/>
        </a:spcBef>
        <a:spcAft>
          <a:spcPts val="300"/>
        </a:spcAft>
        <a:buClr>
          <a:srgbClr val="78697B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Untertitel 2"/>
          <p:cNvSpPr>
            <a:spLocks noGrp="1"/>
          </p:cNvSpPr>
          <p:nvPr>
            <p:ph type="subTitle" idx="1"/>
          </p:nvPr>
        </p:nvSpPr>
        <p:spPr>
          <a:xfrm>
            <a:off x="3426590" y="6445316"/>
            <a:ext cx="5035506" cy="343048"/>
          </a:xfrm>
        </p:spPr>
        <p:txBody>
          <a:bodyPr>
            <a:normAutofit/>
          </a:bodyPr>
          <a:lstStyle/>
          <a:p>
            <a:r>
              <a:rPr lang="de-DE" sz="1400" dirty="0" smtClean="0"/>
              <a:t>GEW BERLIN - Landesdelegiertenversammlung </a:t>
            </a:r>
            <a:r>
              <a:rPr lang="de-DE" sz="1400" dirty="0" smtClean="0"/>
              <a:t>01</a:t>
            </a:r>
            <a:r>
              <a:rPr lang="de-DE" sz="1400" dirty="0" smtClean="0"/>
              <a:t>.12.2015</a:t>
            </a:r>
            <a:endParaRPr lang="de-DE" sz="1400" dirty="0" smtClean="0"/>
          </a:p>
        </p:txBody>
      </p:sp>
      <p:pic>
        <p:nvPicPr>
          <p:cNvPr id="13317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16416" y="5949950"/>
            <a:ext cx="66089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Grafik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04715"/>
            <a:ext cx="8280920" cy="648072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5546396" y="377642"/>
            <a:ext cx="2885705" cy="423259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>
            <a:outerShdw blurRad="50800" dist="50800" dir="2580000" algn="ctr" rotWithShape="0">
              <a:sysClr val="windowText" lastClr="000000">
                <a:lumMod val="65000"/>
                <a:lumOff val="35000"/>
              </a:sys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  <p:sp>
        <p:nvSpPr>
          <p:cNvPr id="12" name="Textfeld 2"/>
          <p:cNvSpPr txBox="1">
            <a:spLocks noChangeArrowheads="1"/>
          </p:cNvSpPr>
          <p:nvPr/>
        </p:nvSpPr>
        <p:spPr bwMode="auto">
          <a:xfrm>
            <a:off x="5698108" y="379247"/>
            <a:ext cx="2713378" cy="347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b="1" i="1" dirty="0">
                <a:effectLst/>
                <a:latin typeface="Calibri"/>
                <a:ea typeface="Calibri"/>
                <a:cs typeface="Times New Roman"/>
              </a:rPr>
              <a:t>Soli-Reise 21.11.-25.11.15</a:t>
            </a:r>
            <a:endParaRPr lang="de-DE" dirty="0">
              <a:effectLst/>
              <a:latin typeface="Calibri"/>
              <a:ea typeface="Calibri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Untertitel 2"/>
          <p:cNvSpPr>
            <a:spLocks noGrp="1"/>
          </p:cNvSpPr>
          <p:nvPr>
            <p:ph type="subTitle" idx="1"/>
          </p:nvPr>
        </p:nvSpPr>
        <p:spPr>
          <a:xfrm>
            <a:off x="3426590" y="6445316"/>
            <a:ext cx="5035506" cy="343048"/>
          </a:xfrm>
        </p:spPr>
        <p:txBody>
          <a:bodyPr>
            <a:normAutofit/>
          </a:bodyPr>
          <a:lstStyle/>
          <a:p>
            <a:r>
              <a:rPr lang="de-DE" sz="1400" dirty="0" smtClean="0"/>
              <a:t>GEW BERLIN - Landesdelegiertenversammlung </a:t>
            </a:r>
            <a:r>
              <a:rPr lang="de-DE" sz="1400" dirty="0" smtClean="0"/>
              <a:t>01</a:t>
            </a:r>
            <a:r>
              <a:rPr lang="de-DE" sz="1400" dirty="0" smtClean="0"/>
              <a:t>.12.2015</a:t>
            </a:r>
            <a:endParaRPr lang="de-DE" sz="1400" dirty="0" smtClean="0"/>
          </a:p>
        </p:txBody>
      </p:sp>
      <p:pic>
        <p:nvPicPr>
          <p:cNvPr id="13317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16416" y="5949950"/>
            <a:ext cx="66089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38362"/>
            <a:ext cx="3326589" cy="3069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Grafi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04715"/>
            <a:ext cx="8280920" cy="648072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5546396" y="377642"/>
            <a:ext cx="2885705" cy="423259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>
            <a:outerShdw blurRad="50800" dist="50800" dir="2580000" algn="ctr" rotWithShape="0">
              <a:sysClr val="windowText" lastClr="000000">
                <a:lumMod val="65000"/>
                <a:lumOff val="35000"/>
              </a:sys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  <p:sp>
        <p:nvSpPr>
          <p:cNvPr id="12" name="Textfeld 2"/>
          <p:cNvSpPr txBox="1">
            <a:spLocks noChangeArrowheads="1"/>
          </p:cNvSpPr>
          <p:nvPr/>
        </p:nvSpPr>
        <p:spPr bwMode="auto">
          <a:xfrm>
            <a:off x="5698108" y="379247"/>
            <a:ext cx="2713378" cy="347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b="1" i="1" dirty="0">
                <a:effectLst/>
                <a:latin typeface="Calibri"/>
                <a:ea typeface="Calibri"/>
                <a:cs typeface="Times New Roman"/>
              </a:rPr>
              <a:t>Soli-Reise 21.11.-25.11.15</a:t>
            </a:r>
            <a:endParaRPr lang="de-DE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Positionsrahmen 4"/>
          <p:cNvSpPr/>
          <p:nvPr/>
        </p:nvSpPr>
        <p:spPr>
          <a:xfrm>
            <a:off x="2483768" y="2706236"/>
            <a:ext cx="432048" cy="362724"/>
          </a:xfrm>
          <a:prstGeom prst="frame">
            <a:avLst/>
          </a:prstGeom>
          <a:noFill/>
          <a:ln w="317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cxnSp>
        <p:nvCxnSpPr>
          <p:cNvPr id="7" name="Gerade Verbindung 6"/>
          <p:cNvCxnSpPr/>
          <p:nvPr/>
        </p:nvCxnSpPr>
        <p:spPr>
          <a:xfrm flipV="1">
            <a:off x="2483768" y="1142842"/>
            <a:ext cx="2029049" cy="1549878"/>
          </a:xfrm>
          <a:prstGeom prst="line">
            <a:avLst/>
          </a:prstGeom>
          <a:ln w="317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6"/>
          <p:cNvCxnSpPr/>
          <p:nvPr/>
        </p:nvCxnSpPr>
        <p:spPr>
          <a:xfrm>
            <a:off x="2483768" y="3068960"/>
            <a:ext cx="2029049" cy="1138711"/>
          </a:xfrm>
          <a:prstGeom prst="line">
            <a:avLst/>
          </a:prstGeom>
          <a:ln w="317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358" y="3675098"/>
            <a:ext cx="6246143" cy="28113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248" y="1204801"/>
            <a:ext cx="3481412" cy="2975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Positionsrahmen 13"/>
          <p:cNvSpPr/>
          <p:nvPr/>
        </p:nvSpPr>
        <p:spPr>
          <a:xfrm>
            <a:off x="4512817" y="1142842"/>
            <a:ext cx="3587575" cy="3064829"/>
          </a:xfrm>
          <a:prstGeom prst="frame">
            <a:avLst>
              <a:gd name="adj1" fmla="val 1924"/>
            </a:avLst>
          </a:prstGeom>
          <a:noFill/>
          <a:ln w="317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088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40" y="1052736"/>
            <a:ext cx="8280920" cy="50602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3" name="Untertitel 2"/>
          <p:cNvSpPr>
            <a:spLocks noGrp="1"/>
          </p:cNvSpPr>
          <p:nvPr>
            <p:ph type="subTitle" idx="1"/>
          </p:nvPr>
        </p:nvSpPr>
        <p:spPr>
          <a:xfrm>
            <a:off x="3426590" y="6445316"/>
            <a:ext cx="5035506" cy="343048"/>
          </a:xfrm>
        </p:spPr>
        <p:txBody>
          <a:bodyPr>
            <a:normAutofit/>
          </a:bodyPr>
          <a:lstStyle/>
          <a:p>
            <a:r>
              <a:rPr lang="de-DE" sz="1400" dirty="0" smtClean="0"/>
              <a:t>GEW BERLIN - Landesdelegiertenversammlung </a:t>
            </a:r>
            <a:r>
              <a:rPr lang="de-DE" sz="1400" dirty="0" smtClean="0"/>
              <a:t>01</a:t>
            </a:r>
            <a:r>
              <a:rPr lang="de-DE" sz="1400" dirty="0" smtClean="0"/>
              <a:t>.12.2015</a:t>
            </a:r>
            <a:endParaRPr lang="de-DE" sz="1400" dirty="0" smtClean="0"/>
          </a:p>
        </p:txBody>
      </p:sp>
      <p:pic>
        <p:nvPicPr>
          <p:cNvPr id="13317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16416" y="5949950"/>
            <a:ext cx="66089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Grafi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04715"/>
            <a:ext cx="8280920" cy="648072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5546396" y="377642"/>
            <a:ext cx="2885705" cy="423259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>
            <a:outerShdw blurRad="50800" dist="50800" dir="2580000" algn="ctr" rotWithShape="0">
              <a:sysClr val="windowText" lastClr="000000">
                <a:lumMod val="65000"/>
                <a:lumOff val="35000"/>
              </a:sys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  <p:sp>
        <p:nvSpPr>
          <p:cNvPr id="12" name="Textfeld 2"/>
          <p:cNvSpPr txBox="1">
            <a:spLocks noChangeArrowheads="1"/>
          </p:cNvSpPr>
          <p:nvPr/>
        </p:nvSpPr>
        <p:spPr bwMode="auto">
          <a:xfrm>
            <a:off x="5698108" y="379247"/>
            <a:ext cx="2713378" cy="347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b="1" i="1" dirty="0">
                <a:effectLst/>
                <a:latin typeface="Calibri"/>
                <a:ea typeface="Calibri"/>
                <a:cs typeface="Times New Roman"/>
              </a:rPr>
              <a:t>Soli-Reise 21.11.-25.11.15</a:t>
            </a:r>
            <a:endParaRPr lang="de-DE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5698108" y="1340768"/>
            <a:ext cx="1466180" cy="1728192"/>
          </a:xfrm>
          <a:prstGeom prst="roundRect">
            <a:avLst/>
          </a:prstGeom>
          <a:noFill/>
          <a:ln w="1270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6156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40" y="1052736"/>
            <a:ext cx="8280920" cy="50602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3" name="Untertitel 2"/>
          <p:cNvSpPr>
            <a:spLocks noGrp="1"/>
          </p:cNvSpPr>
          <p:nvPr>
            <p:ph type="subTitle" idx="1"/>
          </p:nvPr>
        </p:nvSpPr>
        <p:spPr>
          <a:xfrm>
            <a:off x="3426590" y="6445316"/>
            <a:ext cx="5035506" cy="343048"/>
          </a:xfrm>
        </p:spPr>
        <p:txBody>
          <a:bodyPr>
            <a:normAutofit/>
          </a:bodyPr>
          <a:lstStyle/>
          <a:p>
            <a:r>
              <a:rPr lang="de-DE" sz="1400" dirty="0" smtClean="0"/>
              <a:t>GEW BERLIN - Landesdelegiertenversammlung </a:t>
            </a:r>
            <a:r>
              <a:rPr lang="de-DE" sz="1400" dirty="0" smtClean="0"/>
              <a:t>01</a:t>
            </a:r>
            <a:r>
              <a:rPr lang="de-DE" sz="1400" dirty="0" smtClean="0"/>
              <a:t>.12.2015</a:t>
            </a:r>
            <a:endParaRPr lang="de-DE" sz="1400" dirty="0" smtClean="0"/>
          </a:p>
        </p:txBody>
      </p:sp>
      <p:pic>
        <p:nvPicPr>
          <p:cNvPr id="13317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16416" y="5949950"/>
            <a:ext cx="66089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Grafi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04715"/>
            <a:ext cx="8280920" cy="648072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5546396" y="377642"/>
            <a:ext cx="2885705" cy="423259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>
            <a:outerShdw blurRad="50800" dist="50800" dir="2580000" algn="ctr" rotWithShape="0">
              <a:sysClr val="windowText" lastClr="000000">
                <a:lumMod val="65000"/>
                <a:lumOff val="35000"/>
              </a:sys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  <p:sp>
        <p:nvSpPr>
          <p:cNvPr id="12" name="Textfeld 2"/>
          <p:cNvSpPr txBox="1">
            <a:spLocks noChangeArrowheads="1"/>
          </p:cNvSpPr>
          <p:nvPr/>
        </p:nvSpPr>
        <p:spPr bwMode="auto">
          <a:xfrm>
            <a:off x="5698108" y="379247"/>
            <a:ext cx="2713378" cy="347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b="1" i="1" dirty="0">
                <a:effectLst/>
                <a:latin typeface="Calibri"/>
                <a:ea typeface="Calibri"/>
                <a:cs typeface="Times New Roman"/>
              </a:rPr>
              <a:t>Soli-Reise 21.11.-25.11.15</a:t>
            </a:r>
            <a:endParaRPr lang="de-DE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310" y="1052736"/>
            <a:ext cx="5530850" cy="2667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132" y="2996952"/>
            <a:ext cx="5119264" cy="34187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7183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Untertitel 2"/>
          <p:cNvSpPr>
            <a:spLocks noGrp="1"/>
          </p:cNvSpPr>
          <p:nvPr>
            <p:ph type="subTitle" idx="1"/>
          </p:nvPr>
        </p:nvSpPr>
        <p:spPr>
          <a:xfrm>
            <a:off x="3426590" y="6445316"/>
            <a:ext cx="5035506" cy="343048"/>
          </a:xfrm>
        </p:spPr>
        <p:txBody>
          <a:bodyPr>
            <a:normAutofit/>
          </a:bodyPr>
          <a:lstStyle/>
          <a:p>
            <a:r>
              <a:rPr lang="de-DE" sz="1400" dirty="0" smtClean="0"/>
              <a:t>GEW BERLIN - Landesdelegiertenversammlung </a:t>
            </a:r>
            <a:r>
              <a:rPr lang="de-DE" sz="1400" dirty="0" smtClean="0"/>
              <a:t>01</a:t>
            </a:r>
            <a:r>
              <a:rPr lang="de-DE" sz="1400" dirty="0" smtClean="0"/>
              <a:t>.12.2015</a:t>
            </a:r>
            <a:endParaRPr lang="de-DE" sz="1400" dirty="0" smtClean="0"/>
          </a:p>
        </p:txBody>
      </p:sp>
      <p:pic>
        <p:nvPicPr>
          <p:cNvPr id="10" name="Grafik 9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04715"/>
            <a:ext cx="8280920" cy="648072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5546396" y="377642"/>
            <a:ext cx="2885705" cy="423259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>
            <a:outerShdw blurRad="50800" dist="50800" dir="2580000" algn="ctr" rotWithShape="0">
              <a:sysClr val="windowText" lastClr="000000">
                <a:lumMod val="65000"/>
                <a:lumOff val="35000"/>
              </a:sys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  <p:sp>
        <p:nvSpPr>
          <p:cNvPr id="12" name="Textfeld 2"/>
          <p:cNvSpPr txBox="1">
            <a:spLocks noChangeArrowheads="1"/>
          </p:cNvSpPr>
          <p:nvPr/>
        </p:nvSpPr>
        <p:spPr bwMode="auto">
          <a:xfrm>
            <a:off x="5698108" y="379247"/>
            <a:ext cx="2713378" cy="347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b="1" i="1" dirty="0">
                <a:effectLst/>
                <a:latin typeface="Calibri"/>
                <a:ea typeface="Calibri"/>
                <a:cs typeface="Times New Roman"/>
              </a:rPr>
              <a:t>Soli-Reise 21.11.-25.11.15</a:t>
            </a:r>
            <a:endParaRPr lang="de-DE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726501"/>
            <a:ext cx="4464496" cy="2510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41"/>
          <a:stretch/>
        </p:blipFill>
        <p:spPr bwMode="auto">
          <a:xfrm>
            <a:off x="4427984" y="3717448"/>
            <a:ext cx="4464496" cy="2510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16416" y="5949950"/>
            <a:ext cx="66089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43942"/>
            <a:ext cx="5534025" cy="25733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3" r="12534"/>
          <a:stretch/>
        </p:blipFill>
        <p:spPr bwMode="auto">
          <a:xfrm>
            <a:off x="4427985" y="1058960"/>
            <a:ext cx="4464496" cy="2549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5501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Untertitel 2"/>
          <p:cNvSpPr>
            <a:spLocks noGrp="1"/>
          </p:cNvSpPr>
          <p:nvPr>
            <p:ph type="subTitle" idx="1"/>
          </p:nvPr>
        </p:nvSpPr>
        <p:spPr>
          <a:xfrm>
            <a:off x="3426590" y="6445316"/>
            <a:ext cx="5035506" cy="343048"/>
          </a:xfrm>
        </p:spPr>
        <p:txBody>
          <a:bodyPr>
            <a:normAutofit/>
          </a:bodyPr>
          <a:lstStyle/>
          <a:p>
            <a:r>
              <a:rPr lang="de-DE" sz="1400" dirty="0" smtClean="0"/>
              <a:t>GEW BERLIN - Landesdelegiertenversammlung </a:t>
            </a:r>
            <a:r>
              <a:rPr lang="de-DE" sz="1400" dirty="0" smtClean="0"/>
              <a:t>01</a:t>
            </a:r>
            <a:r>
              <a:rPr lang="de-DE" sz="1400" dirty="0" smtClean="0"/>
              <a:t>.12.2015</a:t>
            </a:r>
            <a:endParaRPr lang="de-DE" sz="1400" dirty="0" smtClean="0"/>
          </a:p>
        </p:txBody>
      </p:sp>
      <p:pic>
        <p:nvPicPr>
          <p:cNvPr id="10" name="Grafik 9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04715"/>
            <a:ext cx="8280920" cy="648072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5546396" y="377642"/>
            <a:ext cx="2885705" cy="423259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>
            <a:outerShdw blurRad="50800" dist="50800" dir="2580000" algn="ctr" rotWithShape="0">
              <a:sysClr val="windowText" lastClr="000000">
                <a:lumMod val="65000"/>
                <a:lumOff val="35000"/>
              </a:sys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  <p:sp>
        <p:nvSpPr>
          <p:cNvPr id="12" name="Textfeld 2"/>
          <p:cNvSpPr txBox="1">
            <a:spLocks noChangeArrowheads="1"/>
          </p:cNvSpPr>
          <p:nvPr/>
        </p:nvSpPr>
        <p:spPr bwMode="auto">
          <a:xfrm>
            <a:off x="5698108" y="379247"/>
            <a:ext cx="2713378" cy="347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b="1" i="1" dirty="0">
                <a:effectLst/>
                <a:latin typeface="Calibri"/>
                <a:ea typeface="Calibri"/>
                <a:cs typeface="Times New Roman"/>
              </a:rPr>
              <a:t>Soli-Reise 21.11.-25.11.15</a:t>
            </a:r>
            <a:endParaRPr lang="de-DE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41"/>
          <a:stretch/>
        </p:blipFill>
        <p:spPr bwMode="auto">
          <a:xfrm>
            <a:off x="4427984" y="3717448"/>
            <a:ext cx="4464496" cy="2510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16416" y="5949950"/>
            <a:ext cx="66089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3" r="12534"/>
          <a:stretch/>
        </p:blipFill>
        <p:spPr bwMode="auto">
          <a:xfrm>
            <a:off x="4427985" y="1058960"/>
            <a:ext cx="4464496" cy="2549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359532" y="1124743"/>
            <a:ext cx="4248472" cy="5542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de-DE" dirty="0" smtClean="0"/>
              <a:t>Rückgang der Bildungsinvestitionen</a:t>
            </a:r>
          </a:p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de-DE" dirty="0" smtClean="0"/>
              <a:t>Rückgang der Personalzahlen</a:t>
            </a:r>
          </a:p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de-DE" dirty="0" smtClean="0"/>
              <a:t>Rückgang der Einkommen</a:t>
            </a:r>
          </a:p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de-DE" dirty="0" smtClean="0"/>
              <a:t>Keine Festanstellungen mehr</a:t>
            </a:r>
          </a:p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de-DE" dirty="0" smtClean="0"/>
              <a:t>1-Jahresverträge – ohne Ferien</a:t>
            </a:r>
            <a:br>
              <a:rPr lang="de-DE" dirty="0" smtClean="0"/>
            </a:br>
            <a:r>
              <a:rPr lang="de-DE" dirty="0" smtClean="0"/>
              <a:t>deren Anfangseinkommen ab 600,-</a:t>
            </a:r>
          </a:p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de-DE" dirty="0"/>
              <a:t>k</a:t>
            </a:r>
            <a:r>
              <a:rPr lang="de-DE" dirty="0" smtClean="0"/>
              <a:t>eine techn./</a:t>
            </a:r>
            <a:r>
              <a:rPr lang="de-DE" dirty="0" err="1" smtClean="0"/>
              <a:t>Verwalt</a:t>
            </a:r>
            <a:r>
              <a:rPr lang="de-DE" dirty="0" smtClean="0"/>
              <a:t>.-kräfte (</a:t>
            </a:r>
            <a:r>
              <a:rPr lang="de-DE" dirty="0" err="1" smtClean="0"/>
              <a:t>Sekr</a:t>
            </a:r>
            <a:r>
              <a:rPr lang="de-DE" dirty="0" smtClean="0"/>
              <a:t>., HM ), Reinigungskräfte 385,-/Mon.</a:t>
            </a:r>
          </a:p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de-DE" dirty="0"/>
              <a:t>k</a:t>
            </a:r>
            <a:r>
              <a:rPr lang="de-DE" dirty="0" smtClean="0"/>
              <a:t>aum noch Verbrauchsmaterialien</a:t>
            </a:r>
          </a:p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de-DE" dirty="0" smtClean="0"/>
              <a:t>Erhöhung der Arbeitszeit um 2 h</a:t>
            </a:r>
          </a:p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de-DE" dirty="0" smtClean="0"/>
              <a:t>Erhöhung des Rentenalters um 12 Jahre</a:t>
            </a:r>
          </a:p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de-DE" dirty="0" smtClean="0"/>
              <a:t>Rentenkürzung auf 43% (Übergang)</a:t>
            </a:r>
          </a:p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de-DE" dirty="0" smtClean="0"/>
              <a:t>Zusatzversicherer mit leeren Kassen</a:t>
            </a:r>
          </a:p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de-DE" dirty="0" smtClean="0"/>
              <a:t>Verlust des Lebensstandards, der Altersabsicherung, </a:t>
            </a:r>
            <a:br>
              <a:rPr lang="de-DE" dirty="0" smtClean="0"/>
            </a:br>
            <a:r>
              <a:rPr lang="de-DE" dirty="0" smtClean="0">
                <a:sym typeface="Wingdings" panose="05000000000000000000" pitchFamily="2" charset="2"/>
              </a:rPr>
              <a:t> Zukunftsängste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2261779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Untertitel 2"/>
          <p:cNvSpPr>
            <a:spLocks noGrp="1"/>
          </p:cNvSpPr>
          <p:nvPr>
            <p:ph type="subTitle" idx="1"/>
          </p:nvPr>
        </p:nvSpPr>
        <p:spPr>
          <a:xfrm>
            <a:off x="3426590" y="6445316"/>
            <a:ext cx="5035506" cy="343048"/>
          </a:xfrm>
        </p:spPr>
        <p:txBody>
          <a:bodyPr>
            <a:normAutofit/>
          </a:bodyPr>
          <a:lstStyle/>
          <a:p>
            <a:r>
              <a:rPr lang="de-DE" sz="1400" dirty="0" smtClean="0"/>
              <a:t>GEW BERLIN - Landesdelegiertenversammlung </a:t>
            </a:r>
            <a:r>
              <a:rPr lang="de-DE" sz="1400" dirty="0" smtClean="0"/>
              <a:t>01</a:t>
            </a:r>
            <a:r>
              <a:rPr lang="de-DE" sz="1400" dirty="0" smtClean="0"/>
              <a:t>.12.2015</a:t>
            </a:r>
            <a:endParaRPr lang="de-DE" sz="1400" dirty="0" smtClean="0"/>
          </a:p>
        </p:txBody>
      </p:sp>
      <p:pic>
        <p:nvPicPr>
          <p:cNvPr id="13317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16416" y="5949950"/>
            <a:ext cx="66089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Grafik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04715"/>
            <a:ext cx="8280920" cy="648072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5546396" y="377642"/>
            <a:ext cx="2885705" cy="423259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>
            <a:outerShdw blurRad="50800" dist="50800" dir="2580000" algn="ctr" rotWithShape="0">
              <a:sysClr val="windowText" lastClr="000000">
                <a:lumMod val="65000"/>
                <a:lumOff val="35000"/>
              </a:sys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  <p:sp>
        <p:nvSpPr>
          <p:cNvPr id="12" name="Textfeld 2"/>
          <p:cNvSpPr txBox="1">
            <a:spLocks noChangeArrowheads="1"/>
          </p:cNvSpPr>
          <p:nvPr/>
        </p:nvSpPr>
        <p:spPr bwMode="auto">
          <a:xfrm>
            <a:off x="5698108" y="379247"/>
            <a:ext cx="2713378" cy="347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b="1" i="1" dirty="0">
                <a:effectLst/>
                <a:latin typeface="Calibri"/>
                <a:ea typeface="Calibri"/>
                <a:cs typeface="Times New Roman"/>
              </a:rPr>
              <a:t>Soli-Reise 21.11.-25.11.15</a:t>
            </a:r>
            <a:endParaRPr lang="de-DE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268760"/>
            <a:ext cx="3312368" cy="22521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052738"/>
            <a:ext cx="936103" cy="12198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3645024"/>
            <a:ext cx="3879850" cy="2216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3" y="5287254"/>
            <a:ext cx="1152127" cy="13253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feld 12"/>
          <p:cNvSpPr txBox="1"/>
          <p:nvPr/>
        </p:nvSpPr>
        <p:spPr>
          <a:xfrm>
            <a:off x="4499991" y="1136645"/>
            <a:ext cx="4477321" cy="5427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de-DE" sz="2400" b="1" dirty="0" smtClean="0"/>
              <a:t>Folgen der</a:t>
            </a:r>
            <a:br>
              <a:rPr lang="de-DE" sz="2400" b="1" dirty="0" smtClean="0"/>
            </a:br>
            <a:r>
              <a:rPr lang="de-DE" sz="2400" b="1" dirty="0" err="1" smtClean="0"/>
              <a:t>Austeritätspolitik</a:t>
            </a:r>
            <a:endParaRPr lang="de-DE" sz="2400" b="1" dirty="0" smtClean="0"/>
          </a:p>
          <a:p>
            <a:pPr marL="285750" indent="-285750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de-DE" sz="2400" b="1" dirty="0"/>
              <a:t>e</a:t>
            </a:r>
            <a:r>
              <a:rPr lang="de-DE" sz="2400" b="1" dirty="0" smtClean="0"/>
              <a:t>uropaweiter Angriff auf die </a:t>
            </a:r>
            <a:r>
              <a:rPr lang="de-DE" sz="2400" b="1" dirty="0" err="1" smtClean="0"/>
              <a:t>öff</a:t>
            </a:r>
            <a:r>
              <a:rPr lang="de-DE" sz="2400" b="1" dirty="0" smtClean="0"/>
              <a:t>. Daseinsvorsorge, auf die </a:t>
            </a:r>
            <a:r>
              <a:rPr lang="de-DE" sz="2400" b="1" dirty="0" err="1" smtClean="0"/>
              <a:t>öff</a:t>
            </a:r>
            <a:r>
              <a:rPr lang="de-DE" sz="2400" b="1" dirty="0" smtClean="0"/>
              <a:t>. Bildung</a:t>
            </a:r>
          </a:p>
          <a:p>
            <a:pPr marL="285750" indent="-285750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de-DE" sz="2400" b="1" dirty="0" err="1"/>
              <a:t>g</a:t>
            </a:r>
            <a:r>
              <a:rPr lang="de-DE" sz="2400" b="1" dirty="0" err="1" smtClean="0"/>
              <a:t>emeins</a:t>
            </a:r>
            <a:r>
              <a:rPr lang="de-DE" sz="2400" b="1" dirty="0" smtClean="0"/>
              <a:t>. Gegenwehr notw.</a:t>
            </a:r>
          </a:p>
          <a:p>
            <a:pPr marL="285750" indent="-285750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de-DE" sz="2400" b="1" dirty="0" smtClean="0"/>
              <a:t>gemeinsame Ziele diskutieren und beschließen</a:t>
            </a:r>
          </a:p>
          <a:p>
            <a:pPr marL="285750" indent="-285750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de-DE" sz="4000" b="1" dirty="0" smtClean="0"/>
              <a:t>1. </a:t>
            </a:r>
            <a:r>
              <a:rPr lang="de-DE" sz="2400" b="1" dirty="0" smtClean="0"/>
              <a:t>Beschluss auf dem LV zur Vernetzung und </a:t>
            </a:r>
            <a:r>
              <a:rPr lang="de-DE" sz="2400" b="1" dirty="0" err="1" smtClean="0"/>
              <a:t>Organi-sation</a:t>
            </a:r>
            <a:r>
              <a:rPr lang="de-DE" sz="2400" b="1" dirty="0" smtClean="0"/>
              <a:t> eines Gegen-besuchs</a:t>
            </a:r>
          </a:p>
        </p:txBody>
      </p:sp>
    </p:spTree>
    <p:extLst>
      <p:ext uri="{BB962C8B-B14F-4D97-AF65-F5344CB8AC3E}">
        <p14:creationId xmlns:p14="http://schemas.microsoft.com/office/powerpoint/2010/main" val="1938873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Untertitel 2"/>
          <p:cNvSpPr>
            <a:spLocks noGrp="1"/>
          </p:cNvSpPr>
          <p:nvPr>
            <p:ph type="subTitle" idx="1"/>
          </p:nvPr>
        </p:nvSpPr>
        <p:spPr>
          <a:xfrm>
            <a:off x="3426590" y="6445316"/>
            <a:ext cx="5035506" cy="343048"/>
          </a:xfrm>
        </p:spPr>
        <p:txBody>
          <a:bodyPr>
            <a:normAutofit/>
          </a:bodyPr>
          <a:lstStyle/>
          <a:p>
            <a:r>
              <a:rPr lang="de-DE" sz="1400" dirty="0" smtClean="0"/>
              <a:t>GEW BERLIN - Landesdelegiertenversammlung </a:t>
            </a:r>
            <a:r>
              <a:rPr lang="de-DE" sz="1400" dirty="0" smtClean="0"/>
              <a:t>01</a:t>
            </a:r>
            <a:r>
              <a:rPr lang="de-DE" sz="1400" dirty="0" smtClean="0"/>
              <a:t>.12.2015</a:t>
            </a:r>
            <a:endParaRPr lang="de-DE" sz="1400" dirty="0" smtClean="0"/>
          </a:p>
        </p:txBody>
      </p:sp>
      <p:pic>
        <p:nvPicPr>
          <p:cNvPr id="13317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16416" y="5949950"/>
            <a:ext cx="66089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Grafik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04715"/>
            <a:ext cx="8280920" cy="648072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5546396" y="377642"/>
            <a:ext cx="2885705" cy="423259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>
            <a:outerShdw blurRad="50800" dist="50800" dir="2580000" algn="ctr" rotWithShape="0">
              <a:sysClr val="windowText" lastClr="000000">
                <a:lumMod val="65000"/>
                <a:lumOff val="35000"/>
              </a:sys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  <p:sp>
        <p:nvSpPr>
          <p:cNvPr id="12" name="Textfeld 2"/>
          <p:cNvSpPr txBox="1">
            <a:spLocks noChangeArrowheads="1"/>
          </p:cNvSpPr>
          <p:nvPr/>
        </p:nvSpPr>
        <p:spPr bwMode="auto">
          <a:xfrm>
            <a:off x="5698108" y="379247"/>
            <a:ext cx="2713378" cy="347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b="1" i="1" dirty="0">
                <a:effectLst/>
                <a:latin typeface="Calibri"/>
                <a:ea typeface="Calibri"/>
                <a:cs typeface="Times New Roman"/>
              </a:rPr>
              <a:t>Soli-Reise 21.11.-25.11.15</a:t>
            </a:r>
            <a:endParaRPr lang="de-DE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65822"/>
            <a:ext cx="2768600" cy="1849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411" y="1628800"/>
            <a:ext cx="2768600" cy="1849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51" y="1340768"/>
            <a:ext cx="2768600" cy="1849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feld 13"/>
          <p:cNvSpPr txBox="1"/>
          <p:nvPr/>
        </p:nvSpPr>
        <p:spPr>
          <a:xfrm>
            <a:off x="985043" y="3933056"/>
            <a:ext cx="718735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de-DE" sz="4000" b="1" dirty="0" smtClean="0"/>
              <a:t>2.</a:t>
            </a:r>
            <a:r>
              <a:rPr lang="de-DE" sz="2400" b="1" dirty="0" smtClean="0"/>
              <a:t> Unterstützung und Beratung </a:t>
            </a:r>
          </a:p>
          <a:p>
            <a:pPr>
              <a:lnSpc>
                <a:spcPts val="3200"/>
              </a:lnSpc>
            </a:pPr>
            <a:r>
              <a:rPr lang="de-DE" sz="2400" b="1" dirty="0" smtClean="0"/>
              <a:t>der beruflichen Schulen bei der Organisation einer dualen Berufsausbildung </a:t>
            </a:r>
          </a:p>
        </p:txBody>
      </p:sp>
    </p:spTree>
    <p:extLst>
      <p:ext uri="{BB962C8B-B14F-4D97-AF65-F5344CB8AC3E}">
        <p14:creationId xmlns:p14="http://schemas.microsoft.com/office/powerpoint/2010/main" val="1540204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Untertitel 2"/>
          <p:cNvSpPr>
            <a:spLocks noGrp="1"/>
          </p:cNvSpPr>
          <p:nvPr>
            <p:ph type="subTitle" idx="1"/>
          </p:nvPr>
        </p:nvSpPr>
        <p:spPr>
          <a:xfrm>
            <a:off x="3426590" y="6445316"/>
            <a:ext cx="5035506" cy="343048"/>
          </a:xfrm>
        </p:spPr>
        <p:txBody>
          <a:bodyPr>
            <a:normAutofit/>
          </a:bodyPr>
          <a:lstStyle/>
          <a:p>
            <a:r>
              <a:rPr lang="de-DE" sz="1400" dirty="0" smtClean="0"/>
              <a:t>GEW BERLIN - Landesdelegiertenversammlung </a:t>
            </a:r>
            <a:r>
              <a:rPr lang="de-DE" sz="1400" dirty="0" smtClean="0"/>
              <a:t>01</a:t>
            </a:r>
            <a:r>
              <a:rPr lang="de-DE" sz="1400" dirty="0" smtClean="0"/>
              <a:t>.12.2015</a:t>
            </a:r>
            <a:endParaRPr lang="de-DE" sz="1400" dirty="0" smtClean="0"/>
          </a:p>
        </p:txBody>
      </p:sp>
      <p:pic>
        <p:nvPicPr>
          <p:cNvPr id="13317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16416" y="5949950"/>
            <a:ext cx="66089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Grafik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04715"/>
            <a:ext cx="8280920" cy="648072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5546396" y="377642"/>
            <a:ext cx="2885705" cy="423259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>
            <a:outerShdw blurRad="50800" dist="50800" dir="2580000" algn="ctr" rotWithShape="0">
              <a:sysClr val="windowText" lastClr="000000">
                <a:lumMod val="65000"/>
                <a:lumOff val="35000"/>
              </a:sys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  <p:sp>
        <p:nvSpPr>
          <p:cNvPr id="12" name="Textfeld 2"/>
          <p:cNvSpPr txBox="1">
            <a:spLocks noChangeArrowheads="1"/>
          </p:cNvSpPr>
          <p:nvPr/>
        </p:nvSpPr>
        <p:spPr bwMode="auto">
          <a:xfrm>
            <a:off x="5698108" y="379247"/>
            <a:ext cx="2713378" cy="347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b="1" i="1" dirty="0">
                <a:effectLst/>
                <a:latin typeface="Calibri"/>
                <a:ea typeface="Calibri"/>
                <a:cs typeface="Times New Roman"/>
              </a:rPr>
              <a:t>Soli-Reise 21.11.-25.11.15</a:t>
            </a:r>
            <a:endParaRPr lang="de-DE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3668378" y="3429000"/>
            <a:ext cx="5058441" cy="2336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de-DE" sz="4000" b="1" dirty="0" smtClean="0"/>
              <a:t>3. </a:t>
            </a:r>
            <a:r>
              <a:rPr lang="de-DE" sz="3200" b="1" dirty="0" smtClean="0"/>
              <a:t>Solidarität konkret: Unterstützung des Pharmazie-Stützpunktes mit einer </a:t>
            </a:r>
          </a:p>
          <a:p>
            <a:pPr>
              <a:lnSpc>
                <a:spcPts val="3500"/>
              </a:lnSpc>
            </a:pPr>
            <a:r>
              <a:rPr lang="de-DE" sz="3200" b="1" dirty="0" smtClean="0"/>
              <a:t>Medikamentenlieferung</a:t>
            </a:r>
            <a:endParaRPr lang="de-DE" sz="4000" b="1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66783"/>
            <a:ext cx="2615590" cy="1733180"/>
          </a:xfrm>
          <a:prstGeom prst="rect">
            <a:avLst/>
          </a:prstGeom>
          <a:ln w="38100">
            <a:solidFill>
              <a:srgbClr val="00206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4413" y="1066782"/>
            <a:ext cx="3142406" cy="1733182"/>
          </a:xfrm>
          <a:prstGeom prst="rect">
            <a:avLst/>
          </a:prstGeom>
          <a:ln w="38100">
            <a:solidFill>
              <a:srgbClr val="00206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5" y="1066783"/>
            <a:ext cx="2813733" cy="1733182"/>
          </a:xfrm>
          <a:prstGeom prst="rect">
            <a:avLst/>
          </a:prstGeom>
          <a:ln w="38100">
            <a:solidFill>
              <a:srgbClr val="00206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207" y="4966825"/>
            <a:ext cx="2839864" cy="1597424"/>
          </a:xfrm>
          <a:prstGeom prst="rect">
            <a:avLst/>
          </a:prstGeom>
          <a:ln w="38100">
            <a:solidFill>
              <a:srgbClr val="002060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67" y="2968867"/>
            <a:ext cx="2952658" cy="1818656"/>
          </a:xfrm>
          <a:prstGeom prst="rect">
            <a:avLst/>
          </a:prstGeom>
          <a:ln w="38100">
            <a:solidFill>
              <a:srgbClr val="002060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8878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Untertitel 2"/>
          <p:cNvSpPr>
            <a:spLocks noGrp="1"/>
          </p:cNvSpPr>
          <p:nvPr>
            <p:ph type="subTitle" idx="1"/>
          </p:nvPr>
        </p:nvSpPr>
        <p:spPr>
          <a:xfrm>
            <a:off x="3426590" y="6445316"/>
            <a:ext cx="5035506" cy="343048"/>
          </a:xfrm>
        </p:spPr>
        <p:txBody>
          <a:bodyPr>
            <a:normAutofit/>
          </a:bodyPr>
          <a:lstStyle/>
          <a:p>
            <a:r>
              <a:rPr lang="de-DE" sz="1400" dirty="0" smtClean="0"/>
              <a:t>GEW BERLIN - Landesdelegiertenversammlung </a:t>
            </a:r>
            <a:r>
              <a:rPr lang="de-DE" sz="1400" dirty="0" smtClean="0"/>
              <a:t>01</a:t>
            </a:r>
            <a:r>
              <a:rPr lang="de-DE" sz="1400" dirty="0" smtClean="0"/>
              <a:t>.12.2015</a:t>
            </a:r>
            <a:endParaRPr lang="de-DE" sz="1400" dirty="0" smtClean="0"/>
          </a:p>
        </p:txBody>
      </p:sp>
      <p:pic>
        <p:nvPicPr>
          <p:cNvPr id="13317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16416" y="5949950"/>
            <a:ext cx="66089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Grafik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04715"/>
            <a:ext cx="8280920" cy="648072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5546396" y="377642"/>
            <a:ext cx="2885705" cy="423259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>
            <a:outerShdw blurRad="50800" dist="50800" dir="2580000" algn="ctr" rotWithShape="0">
              <a:sysClr val="windowText" lastClr="000000">
                <a:lumMod val="65000"/>
                <a:lumOff val="35000"/>
              </a:sys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  <p:sp>
        <p:nvSpPr>
          <p:cNvPr id="12" name="Textfeld 2"/>
          <p:cNvSpPr txBox="1">
            <a:spLocks noChangeArrowheads="1"/>
          </p:cNvSpPr>
          <p:nvPr/>
        </p:nvSpPr>
        <p:spPr bwMode="auto">
          <a:xfrm>
            <a:off x="5698108" y="379247"/>
            <a:ext cx="2713378" cy="347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b="1" i="1" dirty="0">
                <a:effectLst/>
                <a:latin typeface="Calibri"/>
                <a:ea typeface="Calibri"/>
                <a:cs typeface="Times New Roman"/>
              </a:rPr>
              <a:t>Soli-Reise 21.11.-25.11.15</a:t>
            </a:r>
            <a:endParaRPr lang="de-DE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3373660" y="3060323"/>
            <a:ext cx="439385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de-DE" sz="5400" b="1" dirty="0" smtClean="0"/>
              <a:t>Solidarität</a:t>
            </a:r>
          </a:p>
          <a:p>
            <a:pPr algn="ctr">
              <a:lnSpc>
                <a:spcPts val="6000"/>
              </a:lnSpc>
            </a:pPr>
            <a:r>
              <a:rPr lang="de-DE" sz="5400" b="1" dirty="0"/>
              <a:t>i</a:t>
            </a:r>
            <a:r>
              <a:rPr lang="de-DE" sz="5400" b="1" dirty="0" smtClean="0"/>
              <a:t>st die Zärtlichkeit der Völker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66783"/>
            <a:ext cx="2615590" cy="1733180"/>
          </a:xfrm>
          <a:prstGeom prst="rect">
            <a:avLst/>
          </a:prstGeom>
          <a:ln w="38100">
            <a:solidFill>
              <a:srgbClr val="00206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4413" y="1066782"/>
            <a:ext cx="3142406" cy="1733182"/>
          </a:xfrm>
          <a:prstGeom prst="rect">
            <a:avLst/>
          </a:prstGeom>
          <a:ln w="38100">
            <a:solidFill>
              <a:srgbClr val="00206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5" y="1066783"/>
            <a:ext cx="2813733" cy="1733182"/>
          </a:xfrm>
          <a:prstGeom prst="rect">
            <a:avLst/>
          </a:prstGeom>
          <a:ln w="38100">
            <a:solidFill>
              <a:srgbClr val="00206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96952"/>
            <a:ext cx="2347845" cy="35288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3924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theme/theme1.xml><?xml version="1.0" encoding="utf-8"?>
<a:theme xmlns:a="http://schemas.openxmlformats.org/drawingml/2006/main" name="Slipstream">
  <a:themeElements>
    <a:clrScheme name="Elementar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0</TotalTime>
  <Words>139</Words>
  <Application>Microsoft Office PowerPoint</Application>
  <PresentationFormat>Bildschirmpräsentation (4:3)</PresentationFormat>
  <Paragraphs>43</Paragraphs>
  <Slides>10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1" baseType="lpstr">
      <vt:lpstr>Slipstream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Fachkräftebedarf und  Attraktivität pädagogischer Arbeit in Berlin</dc:title>
  <dc:creator>hs</dc:creator>
  <cp:lastModifiedBy>hs</cp:lastModifiedBy>
  <cp:revision>64</cp:revision>
  <dcterms:created xsi:type="dcterms:W3CDTF">2012-11-10T07:36:13Z</dcterms:created>
  <dcterms:modified xsi:type="dcterms:W3CDTF">2015-11-30T21:37:40Z</dcterms:modified>
</cp:coreProperties>
</file>